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372" r:id="rId2"/>
    <p:sldId id="354" r:id="rId3"/>
    <p:sldId id="368" r:id="rId4"/>
    <p:sldId id="365" r:id="rId5"/>
    <p:sldId id="370" r:id="rId6"/>
    <p:sldId id="373" r:id="rId7"/>
  </p:sldIdLst>
  <p:sldSz cx="9144000" cy="5143500" type="screen16x9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4D5"/>
    <a:srgbClr val="C8E3FB"/>
    <a:srgbClr val="F9F8C3"/>
    <a:srgbClr val="F7F5B3"/>
    <a:srgbClr val="19829B"/>
    <a:srgbClr val="056478"/>
    <a:srgbClr val="04617B"/>
    <a:srgbClr val="009900"/>
    <a:srgbClr val="00B050"/>
    <a:srgbClr val="85C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8345" autoAdjust="0"/>
  </p:normalViewPr>
  <p:slideViewPr>
    <p:cSldViewPr>
      <p:cViewPr varScale="1">
        <p:scale>
          <a:sx n="62" d="100"/>
          <a:sy n="62" d="100"/>
        </p:scale>
        <p:origin x="-96" y="-1272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9A4B-8584-445C-B655-4147B9CE9275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97CA3-EBA0-4F8D-88AB-CDFB381BFE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9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7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32629"/>
              </p:ext>
            </p:extLst>
          </p:nvPr>
        </p:nvGraphicFramePr>
        <p:xfrm>
          <a:off x="251520" y="1196029"/>
          <a:ext cx="8695980" cy="37474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5095580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</a:tblGrid>
              <a:tr h="5741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субъекта РФ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884085"/>
                  </a:ext>
                </a:extLst>
              </a:tr>
              <a:tr h="71733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муниципального образования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5882303"/>
                  </a:ext>
                </a:extLst>
              </a:tr>
              <a:tr h="50760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населенного пункта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612455"/>
                  </a:ext>
                </a:extLst>
              </a:tr>
              <a:tr h="50213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населения, жителей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6107753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Населенный пункт опорный (да/нет)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9647343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домов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235089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Удаленность от регионального центра, км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0583337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8151844-ECBB-2188-BA42-CF9C1C9A3A0C}"/>
              </a:ext>
            </a:extLst>
          </p:cNvPr>
          <p:cNvSpPr/>
          <p:nvPr/>
        </p:nvSpPr>
        <p:spPr>
          <a:xfrm>
            <a:off x="0" y="233500"/>
            <a:ext cx="89475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000" b="1" spc="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ЖИЛЬЕ, ПРЕДОСТАВЛЯЕМОЕ ПО ДОГОВОРАМ НАЙМА</a:t>
            </a:r>
          </a:p>
        </p:txBody>
      </p:sp>
    </p:spTree>
    <p:extLst>
      <p:ext uri="{BB962C8B-B14F-4D97-AF65-F5344CB8AC3E}">
        <p14:creationId xmlns:p14="http://schemas.microsoft.com/office/powerpoint/2010/main" val="3164356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8648"/>
            <a:ext cx="8229600" cy="12009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домов и стоимостные показатели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400984"/>
              </p:ext>
            </p:extLst>
          </p:nvPr>
        </p:nvGraphicFramePr>
        <p:xfrm>
          <a:off x="251520" y="683952"/>
          <a:ext cx="8677139" cy="3476633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125659339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49276488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147714968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314475927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27412539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171407701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42097464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3085961321"/>
                    </a:ext>
                  </a:extLst>
                </a:gridCol>
                <a:gridCol w="828267">
                  <a:extLst>
                    <a:ext uri="{9D8B030D-6E8A-4147-A177-3AD203B41FA5}">
                      <a16:colId xmlns:a16="http://schemas.microsoft.com/office/drawing/2014/main" xmlns="" val="2861158928"/>
                    </a:ext>
                  </a:extLst>
                </a:gridCol>
              </a:tblGrid>
              <a:tr h="1167949"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объектов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 /квартир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сметная стоимость, тыс. руб.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050" i="1" baseline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том числе за счет ФБ, тыс. руб.</a:t>
                      </a:r>
                      <a:endParaRPr lang="ru-RU" sz="1050" i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площадь, кв. метров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1 кв. метра, тыс. руб.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ПД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ГЭ на ПД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ГЭ на смету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1231855"/>
                  </a:ext>
                </a:extLst>
              </a:tr>
              <a:tr h="305811"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6000946"/>
                  </a:ext>
                </a:extLst>
              </a:tr>
              <a:tr h="78613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жилые дома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5466137"/>
                  </a:ext>
                </a:extLst>
              </a:tr>
              <a:tr h="118726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Многоквартирные жилые дома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141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09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9071"/>
            <a:ext cx="8229600" cy="64807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размещения участков под строительство домов по договорам найма </a:t>
            </a:r>
          </a:p>
          <a:p>
            <a:pPr marL="0" indent="0" algn="ctr">
              <a:buNone/>
            </a:pPr>
            <a:endParaRPr lang="ru-RU" sz="29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829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9071"/>
            <a:ext cx="8229600" cy="562479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размещения объектов социальной и инженерной инфраструктуры населенного пункта по отношению к домам для найма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89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494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получателях жилья</a:t>
            </a:r>
          </a:p>
          <a:p>
            <a:pPr marL="0" indent="0" algn="ctr">
              <a:buNone/>
            </a:pP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144680"/>
              </p:ext>
            </p:extLst>
          </p:nvPr>
        </p:nvGraphicFramePr>
        <p:xfrm>
          <a:off x="251520" y="1275608"/>
          <a:ext cx="8353102" cy="33194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472608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2880494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</a:tblGrid>
              <a:tr h="47421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Количество, домов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3637280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в д/с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982956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начальных классов и средних классов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394179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Ветеринар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2300422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Работники сельхозпредприятий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2400" b="1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9713365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Врач-терапевт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2400" b="1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7217535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ru-RU" sz="2400" b="1" i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3903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65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494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инвесторах</a:t>
            </a:r>
          </a:p>
          <a:p>
            <a:pPr marL="0" indent="0" algn="ctr">
              <a:buNone/>
            </a:pP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693479"/>
              </p:ext>
            </p:extLst>
          </p:nvPr>
        </p:nvGraphicFramePr>
        <p:xfrm>
          <a:off x="251520" y="1275608"/>
          <a:ext cx="8353102" cy="233703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4030075365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  <a:gridCol w="2304430">
                  <a:extLst>
                    <a:ext uri="{9D8B030D-6E8A-4147-A177-3AD203B41FA5}">
                      <a16:colId xmlns:a16="http://schemas.microsoft.com/office/drawing/2014/main" xmlns="" val="3356756254"/>
                    </a:ext>
                  </a:extLst>
                </a:gridCol>
              </a:tblGrid>
              <a:tr h="47421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инвестора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компаний/холдинг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деятельности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Производственные мощности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3637280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982956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394179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7217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462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6023</TotalTime>
  <Words>174</Words>
  <Application>Microsoft Office PowerPoint</Application>
  <PresentationFormat>Экран (16:9)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OMF5</cp:lastModifiedBy>
  <cp:revision>450</cp:revision>
  <cp:lastPrinted>2022-03-21T12:55:34Z</cp:lastPrinted>
  <dcterms:created xsi:type="dcterms:W3CDTF">2020-04-15T17:08:48Z</dcterms:created>
  <dcterms:modified xsi:type="dcterms:W3CDTF">2023-05-10T10:46:37Z</dcterms:modified>
</cp:coreProperties>
</file>